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66" d="100"/>
          <a:sy n="66" d="100"/>
        </p:scale>
        <p:origin x="2774" y="-15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1.23\&#1050;&#1088;&#1072;&#1089;&#1086;&#1090;&#1072;%202023%20-%2010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1.23\&#1050;&#1088;&#1072;&#1089;&#1086;&#1090;&#1072;%202023%20-%2010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1.23\&#1050;&#1088;&#1072;&#1089;&#1086;&#1090;&#1072;%202023%20-%2010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1.23\&#1050;&#1088;&#1072;&#1089;&#1086;&#1090;&#1072;%202023%20-%2010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1.23\&#1050;&#1088;&#1072;&#1089;&#1086;&#1090;&#1072;%202023%20-%2010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11.23\&#1050;&#1088;&#1072;&#1089;&#1086;&#1090;&#1072;%202023%20-%2010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9.8263144544281464E-2"/>
          <c:y val="0.1302694764703748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0789618974336"/>
          <c:y val="0.5434429643787706"/>
          <c:w val="0.53081605637875606"/>
          <c:h val="0.405738586683911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01.11.2023г.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28.4</c:v>
                </c:pt>
                <c:pt idx="3">
                  <c:v>32.85</c:v>
                </c:pt>
                <c:pt idx="4">
                  <c:v>28.2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9A-49B3-9DA6-48ACFC17BC63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01.11.2023г.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9A-49B3-9DA6-48ACFC17BC63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01.11.2023г.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9A-49B3-9DA6-48ACFC17BC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2122895672182109E-3"/>
          <c:y val="0.35138547156193278"/>
          <c:w val="0.70753638619637294"/>
          <c:h val="0.1464317477631189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034206493865658E-2"/>
          <c:y val="6.2548523149424134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D7-4057-85A9-79AD38CE76A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конс'!$B$2:$K$2</c:f>
              <c:numCache>
                <c:formatCode>#\ ##0.0</c:formatCode>
                <c:ptCount val="10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  <c:pt idx="9">
                  <c:v>150.49070164000003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D7-4057-85A9-79AD38CE76AE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D7-4057-85A9-79AD38CE76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D7-4057-85A9-79AD38CE76AE}"/>
                </c:ext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D7-4057-85A9-79AD38CE76AE}"/>
                </c:ext>
              </c:extLst>
            </c:dLbl>
            <c:dLbl>
              <c:idx val="4"/>
              <c:layout>
                <c:manualLayout>
                  <c:x val="-4.0410594309644415E-2"/>
                  <c:y val="-2.92012313234397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D7-4057-85A9-79AD38CE76AE}"/>
                </c:ext>
              </c:extLst>
            </c:dLbl>
            <c:dLbl>
              <c:idx val="5"/>
              <c:layout>
                <c:manualLayout>
                  <c:x val="-4.5237007955232014E-2"/>
                  <c:y val="-4.4441139478822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D7-4057-85A9-79AD38CE76AE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D7-4057-85A9-79AD38CE76AE}"/>
                </c:ext>
              </c:extLst>
            </c:dLbl>
            <c:dLbl>
              <c:idx val="7"/>
              <c:layout>
                <c:manualLayout>
                  <c:x val="-4.0768618302343691E-2"/>
                  <c:y val="-3.5280696714788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9D7-4057-85A9-79AD38CE76AE}"/>
                </c:ext>
              </c:extLst>
            </c:dLbl>
            <c:dLbl>
              <c:idx val="8"/>
              <c:layout>
                <c:manualLayout>
                  <c:x val="-1.8282500278956119E-2"/>
                  <c:y val="-4.1276944904875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9D7-4057-85A9-79AD38CE76AE}"/>
                </c:ext>
              </c:extLst>
            </c:dLbl>
            <c:dLbl>
              <c:idx val="9"/>
              <c:layout>
                <c:manualLayout>
                  <c:x val="-4.2792820485373528E-2"/>
                  <c:y val="2.9674204531915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9D7-4057-85A9-79AD38CE76AE}"/>
                </c:ext>
              </c:extLst>
            </c:dLbl>
            <c:dLbl>
              <c:idx val="10"/>
              <c:layout>
                <c:manualLayout>
                  <c:x val="-3.9465271309010494E-2"/>
                  <c:y val="-4.8103909413102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D7-4057-85A9-79AD38CE76AE}"/>
                </c:ext>
              </c:extLst>
            </c:dLbl>
            <c:dLbl>
              <c:idx val="11"/>
              <c:layout>
                <c:manualLayout>
                  <c:x val="-5.9702573859360439E-2"/>
                  <c:y val="-3.8694057661028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9D7-4057-85A9-79AD38CE76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9D7-4057-85A9-79AD38CE76AE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9D7-4057-85A9-79AD38CE76AE}"/>
                </c:ext>
              </c:extLst>
            </c:dLbl>
            <c:dLbl>
              <c:idx val="1"/>
              <c:layout>
                <c:manualLayout>
                  <c:x val="-3.948738412773877E-3"/>
                  <c:y val="7.716879068665966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9D7-4057-85A9-79AD38CE76AE}"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9D7-4057-85A9-79AD38CE76AE}"/>
                </c:ext>
              </c:extLst>
            </c:dLbl>
            <c:dLbl>
              <c:idx val="3"/>
              <c:layout>
                <c:manualLayout>
                  <c:x val="-3.0037645619094187E-2"/>
                  <c:y val="-2.94503976957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9D7-4057-85A9-79AD38CE76AE}"/>
                </c:ext>
              </c:extLst>
            </c:dLbl>
            <c:dLbl>
              <c:idx val="4"/>
              <c:layout>
                <c:manualLayout>
                  <c:x val="-3.5529044096306632E-2"/>
                  <c:y val="5.3151044800453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9D7-4057-85A9-79AD38CE76AE}"/>
                </c:ext>
              </c:extLst>
            </c:dLbl>
            <c:dLbl>
              <c:idx val="5"/>
              <c:layout>
                <c:manualLayout>
                  <c:x val="-2.95798229839765E-2"/>
                  <c:y val="4.3907384835157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9D7-4057-85A9-79AD38CE76AE}"/>
                </c:ext>
              </c:extLst>
            </c:dLbl>
            <c:dLbl>
              <c:idx val="6"/>
              <c:layout>
                <c:manualLayout>
                  <c:x val="-3.7136442347154184E-3"/>
                  <c:y val="-1.15545749566203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9D7-4057-85A9-79AD38CE76AE}"/>
                </c:ext>
              </c:extLst>
            </c:dLbl>
            <c:dLbl>
              <c:idx val="7"/>
              <c:layout>
                <c:manualLayout>
                  <c:x val="-3.5529044096306563E-2"/>
                  <c:y val="-9.78287346327186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9D7-4057-85A9-79AD38CE76AE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9D7-4057-85A9-79AD38CE76AE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9D7-4057-85A9-79AD38CE76AE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9D7-4057-85A9-79AD38CE76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конс'!$B$5:$K$5</c:f>
              <c:numCache>
                <c:formatCode>0.0</c:formatCode>
                <c:ptCount val="10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  <c:pt idx="9">
                  <c:v>136.90163527447646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79D7-4057-85A9-79AD38CE76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9.4152308731028256E-2"/>
          <c:y val="0.88964617380224453"/>
          <c:w val="0.81908571932344665"/>
          <c:h val="5.5279332779782378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7.4074074074073739E-3"/>
                  <c:y val="5.79369137372567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B6-411A-95B5-50752EA6E066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B6-411A-95B5-50752EA6E06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район'!$B$2:$K$2</c:f>
              <c:numCache>
                <c:formatCode>#\ ##0.0</c:formatCode>
                <c:ptCount val="10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  <c:pt idx="9">
                  <c:v>80.768433519999988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B6-411A-95B5-50752EA6E066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B6-411A-95B5-50752EA6E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B6-411A-95B5-50752EA6E066}"/>
                </c:ext>
              </c:extLst>
            </c:dLbl>
            <c:dLbl>
              <c:idx val="2"/>
              <c:layout>
                <c:manualLayout>
                  <c:x val="-1.2981481481481481E-2"/>
                  <c:y val="-1.16679867926964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DB6-411A-95B5-50752EA6E066}"/>
                </c:ext>
              </c:extLst>
            </c:dLbl>
            <c:dLbl>
              <c:idx val="3"/>
              <c:layout>
                <c:manualLayout>
                  <c:x val="-3.561111111111108E-2"/>
                  <c:y val="-6.45628602529203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DB6-411A-95B5-50752EA6E066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B6-411A-95B5-50752EA6E066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B6-411A-95B5-50752EA6E066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B6-411A-95B5-50752EA6E066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B6-411A-95B5-50752EA6E066}"/>
                </c:ext>
              </c:extLst>
            </c:dLbl>
            <c:dLbl>
              <c:idx val="11"/>
              <c:layout>
                <c:manualLayout>
                  <c:x val="-5.8201079031787832E-2"/>
                  <c:y val="-3.7067325937524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B6-411A-95B5-50752EA6E06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DB6-411A-95B5-50752EA6E066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DB6-411A-95B5-50752EA6E066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DB6-411A-95B5-50752EA6E066}"/>
                </c:ext>
              </c:extLst>
            </c:dLbl>
            <c:dLbl>
              <c:idx val="2"/>
              <c:layout>
                <c:manualLayout>
                  <c:x val="-3.3351851851851855E-2"/>
                  <c:y val="-7.3897249687077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DB6-411A-95B5-50752EA6E066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DB6-411A-95B5-50752EA6E066}"/>
                </c:ext>
              </c:extLst>
            </c:dLbl>
            <c:dLbl>
              <c:idx val="5"/>
              <c:layout>
                <c:manualLayout>
                  <c:x val="-5.9277777777777776E-2"/>
                  <c:y val="-4.2782618239886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DB6-411A-95B5-50752EA6E066}"/>
                </c:ext>
              </c:extLst>
            </c:dLbl>
            <c:dLbl>
              <c:idx val="6"/>
              <c:layout>
                <c:manualLayout>
                  <c:x val="-5.5740740740740742E-3"/>
                  <c:y val="-4.2782618239886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DB6-411A-95B5-50752EA6E066}"/>
                </c:ext>
              </c:extLst>
            </c:dLbl>
            <c:dLbl>
              <c:idx val="7"/>
              <c:layout>
                <c:manualLayout>
                  <c:x val="-4.0759259259259328E-2"/>
                  <c:y val="-5.52284708187632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DB6-411A-95B5-50752EA6E066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DB6-411A-95B5-50752EA6E066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DB6-411A-95B5-50752EA6E06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район'!$B$5:$K$5</c:f>
              <c:numCache>
                <c:formatCode>0.0</c:formatCode>
                <c:ptCount val="10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  <c:pt idx="9">
                  <c:v>133.80054702435237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8DB6-411A-95B5-50752EA6E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116.49475870729108</c:v>
                </c:pt>
                <c:pt idx="1">
                  <c:v>107.76253522872226</c:v>
                </c:pt>
                <c:pt idx="2">
                  <c:v>104.72943052102988</c:v>
                </c:pt>
                <c:pt idx="3">
                  <c:v>96.466494000545609</c:v>
                </c:pt>
                <c:pt idx="4">
                  <c:v>94.826960252587639</c:v>
                </c:pt>
                <c:pt idx="5">
                  <c:v>100.91635882010299</c:v>
                </c:pt>
                <c:pt idx="6">
                  <c:v>113.27173674350846</c:v>
                </c:pt>
                <c:pt idx="7">
                  <c:v>101.36948828511963</c:v>
                </c:pt>
                <c:pt idx="8">
                  <c:v>110.5002580241984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D6-48F0-8A67-491154615C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322571661887432"/>
          <c:y val="0.26463266389738399"/>
          <c:w val="0.36915866646681533"/>
          <c:h val="0.7169366648288914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483.25407212000005</c:v>
                </c:pt>
                <c:pt idx="1">
                  <c:v>311.02263954</c:v>
                </c:pt>
                <c:pt idx="2">
                  <c:v>1868.5330206400001</c:v>
                </c:pt>
                <c:pt idx="3" formatCode="0.0">
                  <c:v>107.09222628000002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14-43D8-A495-357D86DEA00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312724884041132"/>
          <c:y val="0.44322116964597319"/>
          <c:w val="0.38486223766429384"/>
          <c:h val="0.454562778589205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651571463426056"/>
          <c:y val="0.2091532669719304"/>
          <c:w val="0.41759289779834591"/>
          <c:h val="0.7291054317876188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362.425411</c:v>
                </c:pt>
                <c:pt idx="1">
                  <c:v>121.386635</c:v>
                </c:pt>
                <c:pt idx="2">
                  <c:v>37.118618999999995</c:v>
                </c:pt>
                <c:pt idx="3">
                  <c:v>1652.67056394</c:v>
                </c:pt>
                <c:pt idx="4" formatCode="0.0">
                  <c:v>79.456683999999981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1F-4844-A62E-CC09B6DF896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270155560183746"/>
          <c:y val="0.31771489326639291"/>
          <c:w val="0.39341386027698827"/>
          <c:h val="0.5520420781645236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8,9%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3,8%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муниципального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2 669,6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014574988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3 578,6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2 769,8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1 061,7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2 516,9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1 868,5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3 746,5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2 669,6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016253679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2 951,4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2 253,0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2 268,3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1 652,7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3 069,8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2 171,9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64923" y="6314676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117898"/>
              </p:ext>
            </p:extLst>
          </p:nvPr>
        </p:nvGraphicFramePr>
        <p:xfrm>
          <a:off x="4316973" y="7677745"/>
          <a:ext cx="2207307" cy="1303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01.07.2023г.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4364211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на 01.10.2023г.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3555009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 01.11.2023г.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3745873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545817"/>
              </p:ext>
            </p:extLst>
          </p:nvPr>
        </p:nvGraphicFramePr>
        <p:xfrm>
          <a:off x="-1" y="5949358"/>
          <a:ext cx="4884517" cy="3197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312083"/>
              </p:ext>
            </p:extLst>
          </p:nvPr>
        </p:nvGraphicFramePr>
        <p:xfrm>
          <a:off x="-1" y="959761"/>
          <a:ext cx="6873841" cy="412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737399"/>
              </p:ext>
            </p:extLst>
          </p:nvPr>
        </p:nvGraphicFramePr>
        <p:xfrm>
          <a:off x="0" y="5061599"/>
          <a:ext cx="6858000" cy="408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97542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483,3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311,0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1 868,5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716382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1 528,1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588719"/>
              </p:ext>
            </p:extLst>
          </p:nvPr>
        </p:nvGraphicFramePr>
        <p:xfrm>
          <a:off x="-1" y="487681"/>
          <a:ext cx="6858001" cy="279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063404"/>
              </p:ext>
            </p:extLst>
          </p:nvPr>
        </p:nvGraphicFramePr>
        <p:xfrm>
          <a:off x="-8535" y="3064466"/>
          <a:ext cx="6104535" cy="3143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11180" y="4779752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2 769,9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862831"/>
              </p:ext>
            </p:extLst>
          </p:nvPr>
        </p:nvGraphicFramePr>
        <p:xfrm>
          <a:off x="-8535" y="6000707"/>
          <a:ext cx="5488101" cy="3143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01935" y="7578660"/>
            <a:ext cx="82525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2 253,1</a:t>
            </a:r>
          </a:p>
          <a:p>
            <a:pPr algn="ctr">
              <a:lnSpc>
                <a:spcPct val="100000"/>
              </a:lnSpc>
            </a:pPr>
            <a:r>
              <a:rPr lang="ru-RU" sz="1200" b="1" dirty="0">
                <a:latin typeface="+mj-lt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950249618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октябрь</a:t>
                      </a:r>
                      <a:r>
                        <a:rPr lang="ru-RU" sz="1200" b="1" strike="noStrike" spc="-1" baseline="0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3 746,5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2 669,6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69,3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2 208,9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644878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январь-октябрь 2023 года муниципальные программы Новокубанского района исполнены в сумме 2 479,6 млн. руб., что составляет 71,7%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375029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 октябрь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2 479,6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8067</TotalTime>
  <Words>707</Words>
  <Application>Microsoft Office PowerPoint</Application>
  <PresentationFormat>Экран (4:3)</PresentationFormat>
  <Paragraphs>303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956</cp:revision>
  <cp:lastPrinted>2021-06-28T07:36:31Z</cp:lastPrinted>
  <dcterms:modified xsi:type="dcterms:W3CDTF">2023-11-17T13:10:10Z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