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04" autoAdjust="0"/>
    <p:restoredTop sz="95226" autoAdjust="0"/>
  </p:normalViewPr>
  <p:slideViewPr>
    <p:cSldViewPr snapToGrid="0" showGuides="1">
      <p:cViewPr varScale="1">
        <p:scale>
          <a:sx n="80" d="100"/>
          <a:sy n="80" d="100"/>
        </p:scale>
        <p:origin x="3564" y="108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1.22\&#1050;&#1088;&#1072;&#1089;&#1086;&#1090;&#1072;%202022%20-%2010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1.22\&#1050;&#1088;&#1072;&#1089;&#1086;&#1090;&#1072;%202022%20-%2010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1.22\&#1050;&#1088;&#1072;&#1089;&#1086;&#1090;&#1072;%202022%20-%2010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1.22\&#1050;&#1088;&#1072;&#1089;&#1086;&#1090;&#1072;%202022%20-%2010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1.22\&#1050;&#1088;&#1072;&#1089;&#1086;&#1090;&#1072;%202022%20-%2010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01.11.22\&#1050;&#1088;&#1072;&#1089;&#1086;&#1090;&#1072;%202022%20-%2010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22049300087489063"/>
          <c:y val="0.1577090298711122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6322440944881895"/>
          <c:y val="0.55171711230546272"/>
          <c:w val="0.61177559055118103"/>
          <c:h val="0.3856100642881263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01.10.2022г.</c:v>
                </c:pt>
                <c:pt idx="4">
                  <c:v>на 01.11.2022г.</c:v>
                </c:pt>
              </c:strCache>
            </c:strRef>
          </c:cat>
          <c:val>
            <c:numRef>
              <c:f>'Осн параметры'!$B$4:$B$8</c:f>
              <c:numCache>
                <c:formatCode>#\ ##0.0</c:formatCode>
                <c:ptCount val="5"/>
                <c:pt idx="0">
                  <c:v>26.6</c:v>
                </c:pt>
                <c:pt idx="1">
                  <c:v>9.9</c:v>
                </c:pt>
                <c:pt idx="2">
                  <c:v>12.109107679999999</c:v>
                </c:pt>
                <c:pt idx="3">
                  <c:v>33.9</c:v>
                </c:pt>
                <c:pt idx="4">
                  <c:v>32.325000000000003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E1-44E0-8D02-E569005C1E79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01.10.2022г.</c:v>
                </c:pt>
                <c:pt idx="4">
                  <c:v>на 01.11.2022г.</c:v>
                </c:pt>
              </c:strCache>
            </c:strRef>
          </c:cat>
          <c:val>
            <c:numRef>
              <c:f>'Осн параметры'!$C$4:$C$8</c:f>
              <c:numCache>
                <c:formatCode>#\ ##0.0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E1-44E0-8D02-E569005C1E79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01.10.2022г.</c:v>
                </c:pt>
                <c:pt idx="4">
                  <c:v>на 01.11.2022г.</c:v>
                </c:pt>
              </c:strCache>
            </c:strRef>
          </c:cat>
          <c:val>
            <c:numRef>
              <c:f>'Осн параметры'!$D$4:$D$7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E1-44E0-8D02-E569005C1E7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0806867891513567E-2"/>
          <c:y val="0.35152109520350017"/>
          <c:w val="0.85283070866141741"/>
          <c:h val="0.1621670793451807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82899207248018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7-4A9C-B877-1F6729B004E5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90.839159199999983</c:v>
                </c:pt>
                <c:pt idx="4">
                  <c:v>49.076353040000001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62.855071719999984</c:v>
                </c:pt>
                <c:pt idx="8">
                  <c:v>65.700933479999975</c:v>
                </c:pt>
                <c:pt idx="9">
                  <c:v>111.60705233000002</c:v>
                </c:pt>
                <c:pt idx="10">
                  <c:v>98.722860939999975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B7-4A9C-B877-1F6729B004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B7-4A9C-B877-1F6729B004E5}"/>
                </c:ext>
              </c:extLst>
            </c:dLbl>
            <c:dLbl>
              <c:idx val="4"/>
              <c:layout>
                <c:manualLayout>
                  <c:x val="-3.5203703703703702E-2"/>
                  <c:y val="5.19510861780470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B7-4A9C-B877-1F6729B004E5}"/>
                </c:ext>
              </c:extLst>
            </c:dLbl>
            <c:dLbl>
              <c:idx val="5"/>
              <c:layout>
                <c:manualLayout>
                  <c:x val="-5.7425925925925929E-2"/>
                  <c:y val="4.51378289743687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B7-4A9C-B877-1F6729B004E5}"/>
                </c:ext>
              </c:extLst>
            </c:dLbl>
            <c:dLbl>
              <c:idx val="6"/>
              <c:layout>
                <c:manualLayout>
                  <c:x val="-4.1166666666666664E-2"/>
                  <c:y val="4.51378289743687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3B7-4A9C-B877-1F6729B004E5}"/>
                </c:ext>
              </c:extLst>
            </c:dLbl>
            <c:dLbl>
              <c:idx val="7"/>
              <c:layout>
                <c:manualLayout>
                  <c:x val="-2.4092592592592662E-2"/>
                  <c:y val="3.1511314567012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3B7-4A9C-B877-1F6729B004E5}"/>
                </c:ext>
              </c:extLst>
            </c:dLbl>
            <c:dLbl>
              <c:idx val="8"/>
              <c:layout>
                <c:manualLayout>
                  <c:x val="-2.2240740740740741E-2"/>
                  <c:y val="3.49179431688512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3B7-4A9C-B877-1F6729B004E5}"/>
                </c:ext>
              </c:extLst>
            </c:dLbl>
            <c:dLbl>
              <c:idx val="9"/>
              <c:layout>
                <c:manualLayout>
                  <c:x val="-4.816666666666667E-2"/>
                  <c:y val="3.49179431688512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3B7-4A9C-B877-1F6729B004E5}"/>
                </c:ext>
              </c:extLst>
            </c:dLbl>
            <c:dLbl>
              <c:idx val="10"/>
              <c:layout>
                <c:manualLayout>
                  <c:x val="-5.5574074074074074E-2"/>
                  <c:y val="5.19510861780470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3B7-4A9C-B877-1F6729B004E5}"/>
                </c:ext>
              </c:extLst>
            </c:dLbl>
            <c:dLbl>
              <c:idx val="11"/>
              <c:layout>
                <c:manualLayout>
                  <c:x val="-5.9277777777777776E-2"/>
                  <c:y val="6.2170971983564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3B7-4A9C-B877-1F6729B004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155.67036591222842</c:v>
                </c:pt>
                <c:pt idx="4">
                  <c:v>127.75226589593274</c:v>
                </c:pt>
                <c:pt idx="5">
                  <c:v>117.95446551898073</c:v>
                </c:pt>
                <c:pt idx="6">
                  <c:v>51.840455534092811</c:v>
                </c:pt>
                <c:pt idx="7">
                  <c:v>111.5288174238711</c:v>
                </c:pt>
                <c:pt idx="8">
                  <c:v>112.26416018722108</c:v>
                </c:pt>
                <c:pt idx="9">
                  <c:v>119.58232302753926</c:v>
                </c:pt>
                <c:pt idx="10">
                  <c:v>114.97443529412723</c:v>
                </c:pt>
                <c:pt idx="11">
                  <c:v>116.42858353494661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B7-4A9C-B877-1F6729B004E5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B7-4A9C-B877-1F6729B004E5}"/>
                </c:ext>
              </c:extLst>
            </c:dLbl>
            <c:dLbl>
              <c:idx val="2"/>
              <c:layout>
                <c:manualLayout>
                  <c:x val="-7.4259259259259261E-3"/>
                  <c:y val="2.12914287614946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3B7-4A9C-B877-1F6729B004E5}"/>
                </c:ext>
              </c:extLst>
            </c:dLbl>
            <c:dLbl>
              <c:idx val="3"/>
              <c:layout>
                <c:manualLayout>
                  <c:x val="-2.0796296296296295E-2"/>
                  <c:y val="5.53577147798862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3B7-4A9C-B877-1F6729B004E5}"/>
                </c:ext>
              </c:extLst>
            </c:dLbl>
            <c:dLbl>
              <c:idx val="9"/>
              <c:layout>
                <c:manualLayout>
                  <c:x val="-3.5611111111111114E-2"/>
                  <c:y val="5.53577147798862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3B7-4A9C-B877-1F6729B004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3B7-4A9C-B877-1F6729B004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8.6422280548264799E-2"/>
          <c:y val="0.91461888946053505"/>
          <c:w val="0.82715543890347043"/>
          <c:h val="6.4941338928430209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61637704568497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0E-4DA6-8EBB-FBC6A1C5044B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  <c:pt idx="10">
                  <c:v>46.773471409999985</c:v>
                </c:pt>
                <c:pt idx="11">
                  <c:v>71.014534359999985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0E-4DA6-8EBB-FBC6A1C50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0E-4DA6-8EBB-FBC6A1C5044B}"/>
                </c:ext>
              </c:extLst>
            </c:dLbl>
            <c:dLbl>
              <c:idx val="5"/>
              <c:layout>
                <c:manualLayout>
                  <c:x val="-4.6208087473668287E-2"/>
                  <c:y val="4.85143843533439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0E-4DA6-8EBB-FBC6A1C5044B}"/>
                </c:ext>
              </c:extLst>
            </c:dLbl>
            <c:dLbl>
              <c:idx val="6"/>
              <c:layout>
                <c:manualLayout>
                  <c:x val="-4.2919387125682364E-2"/>
                  <c:y val="3.06013808998016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0E-4DA6-8EBB-FBC6A1C5044B}"/>
                </c:ext>
              </c:extLst>
            </c:dLbl>
            <c:dLbl>
              <c:idx val="7"/>
              <c:layout>
                <c:manualLayout>
                  <c:x val="-2.2189489426579681E-2"/>
                  <c:y val="4.254338320216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0E-4DA6-8EBB-FBC6A1C5044B}"/>
                </c:ext>
              </c:extLst>
            </c:dLbl>
            <c:dLbl>
              <c:idx val="8"/>
              <c:layout>
                <c:manualLayout>
                  <c:x val="-4.0665334078186281E-2"/>
                  <c:y val="3.95578826265728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D0E-4DA6-8EBB-FBC6A1C5044B}"/>
                </c:ext>
              </c:extLst>
            </c:dLbl>
            <c:dLbl>
              <c:idx val="9"/>
              <c:layout>
                <c:manualLayout>
                  <c:x val="-3.142741175238295E-2"/>
                  <c:y val="3.35868814753920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0E-4DA6-8EBB-FBC6A1C5044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  <c:pt idx="5">
                  <c:v>118.33243239028242</c:v>
                </c:pt>
                <c:pt idx="6">
                  <c:v>49.513323762719288</c:v>
                </c:pt>
                <c:pt idx="7">
                  <c:v>111.55395969850434</c:v>
                </c:pt>
                <c:pt idx="8">
                  <c:v>116.06163733375112</c:v>
                </c:pt>
                <c:pt idx="9">
                  <c:v>109.75200204165851</c:v>
                </c:pt>
                <c:pt idx="10">
                  <c:v>120.65724082168627</c:v>
                </c:pt>
                <c:pt idx="11">
                  <c:v>123.69161871724069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D0E-4DA6-8EBB-FBC6A1C5044B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0E-4DA6-8EBB-FBC6A1C5044B}"/>
                </c:ext>
              </c:extLst>
            </c:dLbl>
            <c:dLbl>
              <c:idx val="2"/>
              <c:layout>
                <c:manualLayout>
                  <c:x val="-4.8055671938828953E-2"/>
                  <c:y val="5.14998849289344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0E-4DA6-8EBB-FBC6A1C5044B}"/>
                </c:ext>
              </c:extLst>
            </c:dLbl>
            <c:dLbl>
              <c:idx val="4"/>
              <c:layout>
                <c:manualLayout>
                  <c:x val="-3.5122580682704282E-2"/>
                  <c:y val="4.25433832021632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D0E-4DA6-8EBB-FBC6A1C5044B}"/>
                </c:ext>
              </c:extLst>
            </c:dLbl>
            <c:dLbl>
              <c:idx val="8"/>
              <c:layout>
                <c:manualLayout>
                  <c:x val="-4.0665334078186281E-2"/>
                  <c:y val="-4.70216340655488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0E-4DA6-8EBB-FBC6A1C5044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D0E-4DA6-8EBB-FBC6A1C50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8.4293495338849903E-2"/>
          <c:y val="0.89531871158959575"/>
          <c:w val="0.83141300932230022"/>
          <c:h val="5.094227804977699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108.62573957810433</c:v>
                </c:pt>
                <c:pt idx="1">
                  <c:v>109.29312689538564</c:v>
                </c:pt>
                <c:pt idx="2">
                  <c:v>51.95652239425597</c:v>
                </c:pt>
                <c:pt idx="3">
                  <c:v>130.67001982245475</c:v>
                </c:pt>
                <c:pt idx="4">
                  <c:v>113.8746224818042</c:v>
                </c:pt>
                <c:pt idx="5">
                  <c:v>105.66871131782418</c:v>
                </c:pt>
                <c:pt idx="6">
                  <c:v>117.6949122761401</c:v>
                </c:pt>
                <c:pt idx="7">
                  <c:v>122.49579379854438</c:v>
                </c:pt>
                <c:pt idx="8">
                  <c:v>110.01187604472406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1B-4B66-95F8-1EB47E9B07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09214959312091"/>
          <c:y val="0.2524998860260983"/>
          <c:w val="0.347916068419443"/>
          <c:h val="0.74482891640628013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429.12911935</c:v>
                </c:pt>
                <c:pt idx="1">
                  <c:v>141.20579494000003</c:v>
                </c:pt>
                <c:pt idx="2">
                  <c:v>60.808704620000007</c:v>
                </c:pt>
                <c:pt idx="3">
                  <c:v>58.532695349999997</c:v>
                </c:pt>
                <c:pt idx="4">
                  <c:v>40.01673074</c:v>
                </c:pt>
                <c:pt idx="5">
                  <c:v>1523.66794979</c:v>
                </c:pt>
                <c:pt idx="6" formatCode="0.0">
                  <c:v>55.100397479999998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B1-41BA-8961-02F2D4B8CA9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105430640534193"/>
          <c:y val="0.31005740777757906"/>
          <c:w val="0.37861452577294097"/>
          <c:h val="0.6800675426876099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913901935932802"/>
          <c:y val="0.22751383010871232"/>
          <c:w val="0.34094612813439695"/>
          <c:h val="0.66666757779103969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321.67149999999998</c:v>
                </c:pt>
                <c:pt idx="1">
                  <c:v>116.66890000000001</c:v>
                </c:pt>
                <c:pt idx="2">
                  <c:v>34.254199999999997</c:v>
                </c:pt>
                <c:pt idx="3">
                  <c:v>1422.3154462</c:v>
                </c:pt>
                <c:pt idx="4" formatCode="0.0">
                  <c:v>36.410000000000011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84-4C2C-B823-F660846F891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973570416759857"/>
          <c:y val="0.30923561220724433"/>
          <c:w val="0.33925109967941547"/>
          <c:h val="0.4717847559781148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0,9 %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3,9%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3,7%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1,2%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61,6%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2 268,8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2022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1259866971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10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2 924,3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2 308,5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948,8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784,8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1 975,5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1 523,7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3 050,6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2 268,7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-126,3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588868766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10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2 398,0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1 931,3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509,0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1 814,7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1 422,3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2 488,6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1 885,9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-90,6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75320" y="6415400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BAED167F-1436-468E-84FC-2D6F3C450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4201"/>
              </p:ext>
            </p:extLst>
          </p:nvPr>
        </p:nvGraphicFramePr>
        <p:xfrm>
          <a:off x="4114530" y="7699320"/>
          <a:ext cx="2518820" cy="1219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36160">
                  <a:extLst>
                    <a:ext uri="{9D8B030D-6E8A-4147-A177-3AD203B41FA5}">
                      <a16:colId xmlns:a16="http://schemas.microsoft.com/office/drawing/2014/main" val="2875423303"/>
                    </a:ext>
                  </a:extLst>
                </a:gridCol>
                <a:gridCol w="1182660">
                  <a:extLst>
                    <a:ext uri="{9D8B030D-6E8A-4147-A177-3AD203B41FA5}">
                      <a16:colId xmlns:a16="http://schemas.microsoft.com/office/drawing/2014/main" val="1639490488"/>
                    </a:ext>
                  </a:extLst>
                </a:gridCol>
              </a:tblGrid>
              <a:tr h="198408">
                <a:tc>
                  <a:txBody>
                    <a:bodyPr/>
                    <a:lstStyle/>
                    <a:p>
                      <a:r>
                        <a:rPr lang="ru-RU" sz="1000" b="0" dirty="0"/>
                        <a:t>на 01.01.2022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4285"/>
                  </a:ext>
                </a:extLst>
              </a:tr>
              <a:tr h="198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01.04.2022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5217"/>
                  </a:ext>
                </a:extLst>
              </a:tr>
              <a:tr h="198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</a:t>
                      </a:r>
                      <a:r>
                        <a:rPr lang="en-US" sz="1000" b="0" dirty="0"/>
                        <a:t>7</a:t>
                      </a:r>
                      <a:r>
                        <a:rPr lang="ru-RU" sz="1000" b="0" dirty="0"/>
                        <a:t>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4145"/>
                  </a:ext>
                </a:extLst>
              </a:tr>
              <a:tr h="198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01.10.2022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870979"/>
                  </a:ext>
                </a:extLst>
              </a:tr>
              <a:tr h="198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01.11.2022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333114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825483"/>
              </p:ext>
            </p:extLst>
          </p:nvPr>
        </p:nvGraphicFramePr>
        <p:xfrm>
          <a:off x="-457470" y="5927688"/>
          <a:ext cx="4572000" cy="3209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3092331"/>
              </p:ext>
            </p:extLst>
          </p:nvPr>
        </p:nvGraphicFramePr>
        <p:xfrm>
          <a:off x="0" y="1161361"/>
          <a:ext cx="6858000" cy="3728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941928"/>
              </p:ext>
            </p:extLst>
          </p:nvPr>
        </p:nvGraphicFramePr>
        <p:xfrm>
          <a:off x="0" y="4889387"/>
          <a:ext cx="6873840" cy="4253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5740" y="380151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5740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2887387556"/>
              </p:ext>
            </p:extLst>
          </p:nvPr>
        </p:nvGraphicFramePr>
        <p:xfrm>
          <a:off x="5473080" y="4036013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429,1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1 523,7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833076254"/>
              </p:ext>
            </p:extLst>
          </p:nvPr>
        </p:nvGraphicFramePr>
        <p:xfrm>
          <a:off x="5473080" y="7020560"/>
          <a:ext cx="965160" cy="1556599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143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321,7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1 422,3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0" name="CustomShape 9"/>
          <p:cNvSpPr/>
          <p:nvPr/>
        </p:nvSpPr>
        <p:spPr>
          <a:xfrm>
            <a:off x="1338430" y="4686977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2 308,5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41" name="CustomShape 4"/>
          <p:cNvSpPr/>
          <p:nvPr/>
        </p:nvSpPr>
        <p:spPr>
          <a:xfrm>
            <a:off x="1338430" y="7568752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1 931,3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8627246"/>
              </p:ext>
            </p:extLst>
          </p:nvPr>
        </p:nvGraphicFramePr>
        <p:xfrm>
          <a:off x="0" y="695511"/>
          <a:ext cx="6858000" cy="2659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578425"/>
              </p:ext>
            </p:extLst>
          </p:nvPr>
        </p:nvGraphicFramePr>
        <p:xfrm>
          <a:off x="-199139" y="3154890"/>
          <a:ext cx="6104639" cy="2851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667871"/>
              </p:ext>
            </p:extLst>
          </p:nvPr>
        </p:nvGraphicFramePr>
        <p:xfrm>
          <a:off x="-506100" y="6006420"/>
          <a:ext cx="6438240" cy="3292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487764493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2022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октябрь  2022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2022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3 050,6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2 268,8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75,2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1 790,2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1 396,6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058459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- октябрь 2022 года муниципальные программы Новокубанского района исполнены в сумме 2 093,5 млн. руб., что составляет 74,3%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345920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октябрь 2022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7280</TotalTime>
  <Words>673</Words>
  <Application>Microsoft Office PowerPoint</Application>
  <PresentationFormat>Экран (4:3)</PresentationFormat>
  <Paragraphs>270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Страх Илья Алексеевич</cp:lastModifiedBy>
  <cp:revision>819</cp:revision>
  <cp:lastPrinted>2021-06-28T07:36:31Z</cp:lastPrinted>
  <dcterms:modified xsi:type="dcterms:W3CDTF">2022-11-15T13:15:20Z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